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1DDEE8-9581-4102-8016-8A38C24257D3}" type="datetimeFigureOut">
              <a:rPr lang="en-GB" smtClean="0"/>
              <a:t>11/06/2014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E5212E-61C2-4CB3-8A92-46BC158F51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648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5212E-61C2-4CB3-8A92-46BC158F51D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072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5132" y="3887812"/>
            <a:ext cx="9146751" cy="607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44269"/>
            <a:ext cx="8534400" cy="6675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8103-E833-47EB-B7B3-8E406641E813}" type="datetimeFigureOut">
              <a:rPr lang="en-GB" smtClean="0"/>
              <a:t>11/06/2014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2B7EF-24F5-4007-9F00-4593E48BB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336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8103-E833-47EB-B7B3-8E406641E813}" type="datetimeFigureOut">
              <a:rPr lang="en-GB" smtClean="0"/>
              <a:t>11/06/2014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2B7EF-24F5-4007-9F00-4593E48BB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460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554F8103-E833-47EB-B7B3-8E406641E813}" type="datetimeFigureOut">
              <a:rPr lang="en-GB" smtClean="0"/>
              <a:t>11/06/2014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CC42B7EF-24F5-4007-9F00-4593E48BB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814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8103-E833-47EB-B7B3-8E406641E813}" type="datetimeFigureOut">
              <a:rPr lang="en-GB" smtClean="0"/>
              <a:t>11/06/2014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2B7EF-24F5-4007-9F00-4593E48BB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064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5132" y="3887812"/>
            <a:ext cx="9146751" cy="607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851528"/>
            <a:ext cx="7886700" cy="66967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4F8103-E833-47EB-B7B3-8E406641E813}" type="datetimeFigureOut">
              <a:rPr lang="en-GB" smtClean="0"/>
              <a:t>11/06/2014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42B7EF-24F5-4007-9F00-4593E48BB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3528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8103-E833-47EB-B7B3-8E406641E813}" type="datetimeFigureOut">
              <a:rPr lang="en-GB" smtClean="0"/>
              <a:t>11/06/2014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2B7EF-24F5-4007-9F00-4593E48BB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41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8103-E833-47EB-B7B3-8E406641E813}" type="datetimeFigureOut">
              <a:rPr lang="en-GB" smtClean="0"/>
              <a:t>11/06/2014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2B7EF-24F5-4007-9F00-4593E48BB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523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8103-E833-47EB-B7B3-8E406641E813}" type="datetimeFigureOut">
              <a:rPr lang="en-GB" smtClean="0"/>
              <a:t>11/06/2014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2B7EF-24F5-4007-9F00-4593E48BB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784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8103-E833-47EB-B7B3-8E406641E813}" type="datetimeFigureOut">
              <a:rPr lang="en-GB" smtClean="0"/>
              <a:t>11/06/2014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2B7EF-24F5-4007-9F00-4593E48BB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748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8103-E833-47EB-B7B3-8E406641E813}" type="datetimeFigureOut">
              <a:rPr lang="en-GB" smtClean="0"/>
              <a:t>11/06/2014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2B7EF-24F5-4007-9F00-4593E48BB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978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F8103-E833-47EB-B7B3-8E406641E813}" type="datetimeFigureOut">
              <a:rPr lang="en-GB" smtClean="0"/>
              <a:t>11/06/2014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2B7EF-24F5-4007-9F00-4593E48BB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704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554F8103-E833-47EB-B7B3-8E406641E813}" type="datetimeFigureOut">
              <a:rPr lang="en-GB" smtClean="0"/>
              <a:t>11/06/2014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CC42B7EF-24F5-4007-9F00-4593E48BB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1783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Understanding </a:t>
            </a:r>
            <a:r>
              <a:rPr lang="en-US" b="1" dirty="0"/>
              <a:t>Central </a:t>
            </a:r>
            <a:r>
              <a:rPr lang="en-US" b="1" dirty="0" smtClean="0"/>
              <a:t>Tendency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/>
              <a:t>Wannapa Trakulkasemsuk</a:t>
            </a:r>
            <a:r>
              <a:rPr lang="en-GB" dirty="0"/>
              <a:t/>
            </a:r>
            <a:br>
              <a:rPr lang="en-GB" dirty="0"/>
            </a:br>
            <a:r>
              <a:rPr lang="en-US" i="1" dirty="0"/>
              <a:t>King Mongkut’s University of Technology Thonburi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952559" y="291584"/>
            <a:ext cx="1967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0" dirty="0" smtClean="0">
                <a:effectLst/>
                <a:latin typeface="Arial" panose="020B0604020202020204" pitchFamily="34" charset="0"/>
              </a:rPr>
              <a:t>DRAL2/ ILA2014</a:t>
            </a:r>
            <a:endParaRPr lang="en-GB" b="1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51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What do teacher-researchers in Applied Linguistics think about using statistics in their research studies?</a:t>
            </a:r>
          </a:p>
          <a:p>
            <a:pPr marL="457200" indent="-457200">
              <a:buAutoNum type="arabicPeriod"/>
            </a:pPr>
            <a:r>
              <a:rPr lang="en-US" dirty="0" smtClean="0"/>
              <a:t>How do they understand and use ‘central tendency’?</a:t>
            </a:r>
          </a:p>
        </p:txBody>
      </p:sp>
    </p:spTree>
    <p:extLst>
      <p:ext uri="{BB962C8B-B14F-4D97-AF65-F5344CB8AC3E}">
        <p14:creationId xmlns:p14="http://schemas.microsoft.com/office/powerpoint/2010/main" val="3535306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Subjects: </a:t>
            </a:r>
            <a:r>
              <a:rPr lang="en-US" dirty="0" smtClean="0"/>
              <a:t>7 </a:t>
            </a:r>
            <a:r>
              <a:rPr lang="en-US" dirty="0"/>
              <a:t>Thai teachers of English at </a:t>
            </a:r>
            <a:r>
              <a:rPr lang="en-US" dirty="0" smtClean="0"/>
              <a:t>KMUTT with experience in </a:t>
            </a:r>
            <a:r>
              <a:rPr lang="en-US" dirty="0"/>
              <a:t>doing research in Applied </a:t>
            </a:r>
            <a:r>
              <a:rPr lang="en-US" dirty="0" smtClean="0"/>
              <a:t>Linguistics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Instrument: </a:t>
            </a:r>
            <a:r>
              <a:rPr lang="en-US" dirty="0" smtClean="0"/>
              <a:t>(informal) semi-structure interview </a:t>
            </a:r>
          </a:p>
        </p:txBody>
      </p:sp>
    </p:spTree>
    <p:extLst>
      <p:ext uri="{BB962C8B-B14F-4D97-AF65-F5344CB8AC3E}">
        <p14:creationId xmlns:p14="http://schemas.microsoft.com/office/powerpoint/2010/main" val="2000641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Finding I: </a:t>
            </a:r>
            <a:r>
              <a:rPr lang="en-US" dirty="0"/>
              <a:t>General attitudes towards the use of statistics in research studies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019" y="3067049"/>
            <a:ext cx="7772400" cy="6667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cap="all" dirty="0" smtClean="0"/>
              <a:t>Statistics</a:t>
            </a:r>
            <a:r>
              <a:rPr lang="en-US" sz="3200" b="1" dirty="0" smtClean="0"/>
              <a:t> = </a:t>
            </a:r>
            <a:r>
              <a:rPr lang="en-US" sz="3200" b="1" cap="all" dirty="0" smtClean="0">
                <a:solidFill>
                  <a:srgbClr val="FFC000"/>
                </a:solidFill>
              </a:rPr>
              <a:t>difficult</a:t>
            </a:r>
            <a:r>
              <a:rPr lang="en-US" sz="3200" b="1" dirty="0" smtClean="0"/>
              <a:t>  but  </a:t>
            </a:r>
            <a:r>
              <a:rPr lang="en-US" sz="3200" b="1" cap="all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useful</a:t>
            </a:r>
            <a:r>
              <a:rPr lang="en-US" sz="3200" b="1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503080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II: </a:t>
            </a:r>
            <a:r>
              <a:rPr lang="en-US" dirty="0"/>
              <a:t>Knowledge and use of ‘central tendency’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cap="all" dirty="0" smtClean="0">
                <a:solidFill>
                  <a:srgbClr val="FFC000"/>
                </a:solidFill>
              </a:rPr>
              <a:t>Knowledge</a:t>
            </a:r>
            <a:r>
              <a:rPr lang="en-US" b="1" dirty="0" smtClean="0">
                <a:solidFill>
                  <a:srgbClr val="FFC000"/>
                </a:solidFill>
              </a:rPr>
              <a:t>:</a:t>
            </a:r>
          </a:p>
          <a:p>
            <a:r>
              <a:rPr lang="en-US" dirty="0" smtClean="0"/>
              <a:t>Mean = most familiar method</a:t>
            </a:r>
          </a:p>
          <a:p>
            <a:r>
              <a:rPr lang="en-US" dirty="0" smtClean="0"/>
              <a:t>Median/Mode = unfamiliar methods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C000"/>
                </a:solidFill>
              </a:rPr>
              <a:t>USE:</a:t>
            </a:r>
          </a:p>
          <a:p>
            <a:r>
              <a:rPr lang="en-US" dirty="0" smtClean="0"/>
              <a:t>Mean = most frequently used method</a:t>
            </a:r>
          </a:p>
          <a:p>
            <a:r>
              <a:rPr lang="en-US" dirty="0" smtClean="0"/>
              <a:t>Median/Mode = never used methods</a:t>
            </a:r>
            <a:endParaRPr lang="en-GB" dirty="0"/>
          </a:p>
        </p:txBody>
      </p:sp>
      <p:grpSp>
        <p:nvGrpSpPr>
          <p:cNvPr id="22" name="Group 21"/>
          <p:cNvGrpSpPr/>
          <p:nvPr/>
        </p:nvGrpSpPr>
        <p:grpSpPr>
          <a:xfrm>
            <a:off x="4571219" y="2672663"/>
            <a:ext cx="2517700" cy="1943100"/>
            <a:chOff x="4311727" y="2647950"/>
            <a:chExt cx="2517700" cy="1943100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6829425" y="2647950"/>
              <a:ext cx="0" cy="19431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>
              <a:off x="4311727" y="2647950"/>
              <a:ext cx="2517699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>
              <a:off x="5239265" y="4591050"/>
              <a:ext cx="1590162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72908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As central tendency is commonly used/found in Applied Linguistics research, researchers in the field should be aware of the methods and choose the most appropriate one to interpret data.</a:t>
            </a:r>
          </a:p>
        </p:txBody>
      </p:sp>
    </p:spTree>
    <p:extLst>
      <p:ext uri="{BB962C8B-B14F-4D97-AF65-F5344CB8AC3E}">
        <p14:creationId xmlns:p14="http://schemas.microsoft.com/office/powerpoint/2010/main" val="338625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505200" y="4314825"/>
            <a:ext cx="2095500" cy="600075"/>
          </a:xfrm>
          <a:prstGeom prst="roundRect">
            <a:avLst/>
          </a:prstGeom>
          <a:gradFill>
            <a:gsLst>
              <a:gs pos="0">
                <a:schemeClr val="accent2">
                  <a:tint val="65000"/>
                  <a:satMod val="120000"/>
                  <a:alpha val="46000"/>
                  <a:lumMod val="35000"/>
                  <a:lumOff val="65000"/>
                </a:schemeClr>
              </a:gs>
              <a:gs pos="50000">
                <a:schemeClr val="accent2">
                  <a:tint val="70000"/>
                  <a:satMod val="124000"/>
                  <a:lumMod val="103000"/>
                </a:schemeClr>
              </a:gs>
              <a:gs pos="100000">
                <a:schemeClr val="accent2">
                  <a:tint val="85000"/>
                  <a:satMod val="120000"/>
                  <a:lumMod val="10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5019675" y="2847975"/>
            <a:ext cx="1866900" cy="600075"/>
          </a:xfrm>
          <a:prstGeom prst="roundRect">
            <a:avLst/>
          </a:prstGeom>
          <a:gradFill>
            <a:gsLst>
              <a:gs pos="0">
                <a:schemeClr val="accent2">
                  <a:tint val="65000"/>
                  <a:satMod val="120000"/>
                  <a:alpha val="46000"/>
                  <a:lumMod val="35000"/>
                  <a:lumOff val="65000"/>
                </a:schemeClr>
              </a:gs>
              <a:gs pos="50000">
                <a:schemeClr val="accent2">
                  <a:tint val="70000"/>
                  <a:satMod val="124000"/>
                  <a:lumMod val="103000"/>
                </a:schemeClr>
              </a:gs>
              <a:gs pos="100000">
                <a:schemeClr val="accent2">
                  <a:tint val="85000"/>
                  <a:satMod val="120000"/>
                  <a:lumMod val="10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statistics?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400" b="1" cap="all" dirty="0" smtClean="0">
                <a:solidFill>
                  <a:srgbClr val="FFC000"/>
                </a:solidFill>
              </a:rPr>
              <a:t>Research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Qualitative	VS	Quantitative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Mixed-method</a:t>
            </a:r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181350" y="3448050"/>
            <a:ext cx="1104900" cy="771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4848225" y="3448050"/>
            <a:ext cx="904875" cy="771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310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scales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i="1" dirty="0" smtClean="0"/>
          </a:p>
          <a:p>
            <a:r>
              <a:rPr lang="en-US" i="1" dirty="0" smtClean="0"/>
              <a:t>Nominal scales</a:t>
            </a:r>
            <a:r>
              <a:rPr lang="en-US" dirty="0" smtClean="0"/>
              <a:t>: </a:t>
            </a:r>
          </a:p>
          <a:p>
            <a:pPr marL="228600" lvl="1" indent="0">
              <a:buNone/>
            </a:pPr>
            <a:r>
              <a:rPr lang="en-US" dirty="0" smtClean="0"/>
              <a:t>e.g. 	1 = teacher</a:t>
            </a:r>
            <a:r>
              <a:rPr lang="en-US" dirty="0"/>
              <a:t>	</a:t>
            </a:r>
            <a:r>
              <a:rPr lang="en-US" dirty="0" smtClean="0"/>
              <a:t>2 </a:t>
            </a:r>
            <a:r>
              <a:rPr lang="en-US" dirty="0"/>
              <a:t>=</a:t>
            </a:r>
            <a:r>
              <a:rPr lang="en-US" dirty="0" smtClean="0"/>
              <a:t> engineer	     3 </a:t>
            </a:r>
            <a:r>
              <a:rPr lang="en-US" dirty="0"/>
              <a:t>=</a:t>
            </a:r>
            <a:r>
              <a:rPr lang="en-US" dirty="0" smtClean="0"/>
              <a:t> doctor </a:t>
            </a:r>
          </a:p>
          <a:p>
            <a:r>
              <a:rPr lang="en-US" i="1" dirty="0"/>
              <a:t>Ordinal </a:t>
            </a:r>
            <a:r>
              <a:rPr lang="en-US" i="1" dirty="0" smtClean="0"/>
              <a:t>scales:</a:t>
            </a:r>
          </a:p>
          <a:p>
            <a:pPr marL="228600" lvl="1" indent="0">
              <a:buNone/>
            </a:pPr>
            <a:r>
              <a:rPr lang="en-US" i="1" dirty="0" smtClean="0"/>
              <a:t>e.g. </a:t>
            </a:r>
            <a:r>
              <a:rPr lang="en-US" dirty="0" smtClean="0"/>
              <a:t> 	1 = agree	2 = neutral	     3 = disagree</a:t>
            </a:r>
          </a:p>
          <a:p>
            <a:r>
              <a:rPr lang="en-US" i="1" dirty="0"/>
              <a:t>Interval </a:t>
            </a:r>
            <a:r>
              <a:rPr lang="en-US" i="1" dirty="0" smtClean="0"/>
              <a:t>scales:</a:t>
            </a:r>
            <a:r>
              <a:rPr lang="en-US" dirty="0" smtClean="0"/>
              <a:t> </a:t>
            </a:r>
          </a:p>
          <a:p>
            <a:pPr marL="228600" lvl="1" indent="0">
              <a:buNone/>
            </a:pPr>
            <a:r>
              <a:rPr lang="en-US" dirty="0" smtClean="0"/>
              <a:t>e.g. 	time, numbers of things</a:t>
            </a:r>
          </a:p>
          <a:p>
            <a:r>
              <a:rPr lang="en-US" i="1" dirty="0" smtClean="0"/>
              <a:t>Ratio scales:</a:t>
            </a:r>
            <a:r>
              <a:rPr lang="en-US" dirty="0" smtClean="0"/>
              <a:t> </a:t>
            </a:r>
          </a:p>
          <a:p>
            <a:pPr marL="228600" lvl="1" indent="0">
              <a:buNone/>
            </a:pPr>
            <a:r>
              <a:rPr lang="en-US" dirty="0" smtClean="0"/>
              <a:t>e.g. 	</a:t>
            </a:r>
            <a:r>
              <a:rPr lang="en-US" dirty="0"/>
              <a:t>weight, </a:t>
            </a:r>
            <a:r>
              <a:rPr lang="en-US" dirty="0" smtClean="0"/>
              <a:t>height, </a:t>
            </a:r>
            <a:r>
              <a:rPr lang="en-US" dirty="0"/>
              <a:t>distance</a:t>
            </a:r>
            <a:endParaRPr lang="en-GB" dirty="0"/>
          </a:p>
        </p:txBody>
      </p:sp>
      <p:cxnSp>
        <p:nvCxnSpPr>
          <p:cNvPr id="5" name="Straight Arrow Connector 4"/>
          <p:cNvCxnSpPr>
            <a:endCxn id="11" idx="0"/>
          </p:cNvCxnSpPr>
          <p:nvPr/>
        </p:nvCxnSpPr>
        <p:spPr>
          <a:xfrm>
            <a:off x="7829549" y="2971469"/>
            <a:ext cx="1" cy="2609989"/>
          </a:xfrm>
          <a:prstGeom prst="straightConnector1">
            <a:avLst/>
          </a:prstGeom>
          <a:ln w="15875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938963" y="2067520"/>
            <a:ext cx="17621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n</a:t>
            </a:r>
            <a:r>
              <a:rPr lang="en-US" dirty="0" smtClean="0">
                <a:solidFill>
                  <a:srgbClr val="FFC000"/>
                </a:solidFill>
              </a:rPr>
              <a:t>o/less quantitative  value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48487" y="5581458"/>
            <a:ext cx="1762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quantitative  value</a:t>
            </a:r>
            <a:endParaRPr lang="en-GB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790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 tendency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99656" y="2805113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146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tendency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 : interval, ratio scales</a:t>
            </a:r>
          </a:p>
          <a:p>
            <a:r>
              <a:rPr lang="en-US" dirty="0" smtClean="0"/>
              <a:t>Median : ordinal, interval, ratio scales</a:t>
            </a:r>
          </a:p>
          <a:p>
            <a:r>
              <a:rPr lang="en-US" dirty="0" smtClean="0"/>
              <a:t>Mode : all types of scales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6632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019" y="2011680"/>
            <a:ext cx="7772400" cy="1550670"/>
          </a:xfrm>
        </p:spPr>
        <p:txBody>
          <a:bodyPr/>
          <a:lstStyle/>
          <a:p>
            <a:r>
              <a:rPr lang="en-US" dirty="0" smtClean="0"/>
              <a:t>Data (test scores): </a:t>
            </a:r>
            <a:r>
              <a:rPr lang="en-US" dirty="0"/>
              <a:t>99, 54, 50, </a:t>
            </a:r>
            <a:r>
              <a:rPr lang="en-US" dirty="0" smtClean="0"/>
              <a:t>42, 38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Mean = 99 + 54 + 50 + 42+ 38     =     56.6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    5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590800" y="2971800"/>
            <a:ext cx="24098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5467350" y="2419350"/>
            <a:ext cx="904875" cy="55245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5305425" y="3970020"/>
            <a:ext cx="1219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Centre?</a:t>
            </a:r>
            <a:endParaRPr lang="en-GB" b="1" dirty="0">
              <a:solidFill>
                <a:srgbClr val="FFC000"/>
              </a:solidFill>
            </a:endParaRPr>
          </a:p>
        </p:txBody>
      </p:sp>
      <p:cxnSp>
        <p:nvCxnSpPr>
          <p:cNvPr id="9" name="Straight Connector 8"/>
          <p:cNvCxnSpPr>
            <a:stCxn id="6" idx="4"/>
            <a:endCxn id="7" idx="0"/>
          </p:cNvCxnSpPr>
          <p:nvPr/>
        </p:nvCxnSpPr>
        <p:spPr>
          <a:xfrm flipH="1">
            <a:off x="5915416" y="2971800"/>
            <a:ext cx="4372" cy="9982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76325" y="5398770"/>
            <a:ext cx="7229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How would you interpret this mean score (56.6)?</a:t>
            </a:r>
            <a:endParaRPr lang="en-GB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019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(test scores): 99, 54, 50, 42, </a:t>
            </a:r>
            <a:r>
              <a:rPr lang="en-US" dirty="0" smtClean="0"/>
              <a:t>38</a:t>
            </a:r>
          </a:p>
          <a:p>
            <a:pPr marL="0" indent="0">
              <a:buNone/>
            </a:pPr>
            <a:r>
              <a:rPr lang="en-US" dirty="0" smtClean="0"/>
              <a:t>	Median </a:t>
            </a:r>
            <a:r>
              <a:rPr lang="en-US" dirty="0"/>
              <a:t>= 99, 54, </a:t>
            </a:r>
            <a:r>
              <a:rPr lang="en-US" u="sng" dirty="0">
                <a:solidFill>
                  <a:srgbClr val="FFC000"/>
                </a:solidFill>
              </a:rPr>
              <a:t>50</a:t>
            </a:r>
            <a:r>
              <a:rPr lang="en-US" dirty="0"/>
              <a:t>, 42, 38  = </a:t>
            </a:r>
            <a:r>
              <a:rPr lang="en-US" dirty="0" smtClean="0"/>
              <a:t>50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Weakness</a:t>
            </a:r>
          </a:p>
          <a:p>
            <a:pPr marL="0" indent="0">
              <a:buNone/>
            </a:pPr>
            <a:r>
              <a:rPr lang="en-US" dirty="0" smtClean="0"/>
              <a:t>	Data 1: 70, 70, </a:t>
            </a:r>
            <a:r>
              <a:rPr lang="en-US" u="sng" dirty="0" smtClean="0">
                <a:solidFill>
                  <a:srgbClr val="FFC000"/>
                </a:solidFill>
              </a:rPr>
              <a:t>50</a:t>
            </a:r>
            <a:r>
              <a:rPr lang="en-US" dirty="0" smtClean="0"/>
              <a:t>, 50, 35  </a:t>
            </a:r>
          </a:p>
          <a:p>
            <a:pPr marL="0" indent="0">
              <a:buNone/>
            </a:pPr>
            <a:r>
              <a:rPr lang="en-US" dirty="0" smtClean="0"/>
              <a:t>	Data 2: 52, 5</a:t>
            </a:r>
            <a:r>
              <a:rPr lang="en-US" dirty="0"/>
              <a:t>1</a:t>
            </a:r>
            <a:r>
              <a:rPr lang="en-US" dirty="0" smtClean="0"/>
              <a:t>, </a:t>
            </a:r>
            <a:r>
              <a:rPr lang="en-US" u="sng" dirty="0" smtClean="0">
                <a:solidFill>
                  <a:srgbClr val="FFC000"/>
                </a:solidFill>
              </a:rPr>
              <a:t>50</a:t>
            </a:r>
            <a:r>
              <a:rPr lang="en-US" dirty="0" smtClean="0"/>
              <a:t>, 49, 48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234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019" y="1925955"/>
            <a:ext cx="7772400" cy="4206240"/>
          </a:xfrm>
        </p:spPr>
        <p:txBody>
          <a:bodyPr/>
          <a:lstStyle/>
          <a:p>
            <a:r>
              <a:rPr lang="en-US" dirty="0" smtClean="0"/>
              <a:t>Data: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Mode = 1 and 5 (bi-modal)</a:t>
            </a:r>
          </a:p>
          <a:p>
            <a:r>
              <a:rPr lang="en-US" dirty="0" smtClean="0"/>
              <a:t>Mean = 3.02</a:t>
            </a:r>
          </a:p>
          <a:p>
            <a:r>
              <a:rPr lang="en-US" dirty="0" smtClean="0"/>
              <a:t>Median = 3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982868"/>
              </p:ext>
            </p:extLst>
          </p:nvPr>
        </p:nvGraphicFramePr>
        <p:xfrm>
          <a:off x="438148" y="2597150"/>
          <a:ext cx="8286754" cy="97599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90627"/>
                <a:gridCol w="1362075"/>
                <a:gridCol w="1590674"/>
                <a:gridCol w="1381126"/>
                <a:gridCol w="1381126"/>
                <a:gridCol w="1381126"/>
              </a:tblGrid>
              <a:tr h="396875">
                <a:tc>
                  <a:txBody>
                    <a:bodyPr/>
                    <a:lstStyle/>
                    <a:p>
                      <a:r>
                        <a:rPr lang="en-US" dirty="0" smtClean="0"/>
                        <a:t>Rating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</a:t>
                      </a:r>
                    </a:p>
                    <a:p>
                      <a:pPr algn="ctr"/>
                      <a:r>
                        <a:rPr lang="en-US" sz="1400" dirty="0" smtClean="0"/>
                        <a:t>(very disagree)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(disagree)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 </a:t>
                      </a:r>
                    </a:p>
                    <a:p>
                      <a:pPr algn="ctr"/>
                      <a:r>
                        <a:rPr lang="en-US" sz="1400" dirty="0" smtClean="0"/>
                        <a:t>(neutral)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 </a:t>
                      </a:r>
                    </a:p>
                    <a:p>
                      <a:pPr algn="ctr"/>
                      <a:r>
                        <a:rPr lang="en-US" sz="1400" dirty="0" smtClean="0"/>
                        <a:t>(agree)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 </a:t>
                      </a:r>
                    </a:p>
                    <a:p>
                      <a:pPr algn="ctr"/>
                      <a:r>
                        <a:rPr lang="en-US" sz="1400" dirty="0" smtClean="0"/>
                        <a:t>(very agree)</a:t>
                      </a:r>
                      <a:endParaRPr lang="en-GB" sz="1400" dirty="0"/>
                    </a:p>
                  </a:txBody>
                  <a:tcPr/>
                </a:tc>
              </a:tr>
              <a:tr h="396875">
                <a:tc>
                  <a:txBody>
                    <a:bodyPr/>
                    <a:lstStyle/>
                    <a:p>
                      <a:r>
                        <a:rPr lang="en-US" dirty="0" smtClean="0"/>
                        <a:t>Frequency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90575" y="5598795"/>
            <a:ext cx="7753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 distribution = skew/not normal </a:t>
            </a:r>
            <a:r>
              <a:rPr lang="en-US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 mode = better than mean and median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endParaRPr lang="en-GB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653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 tendency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8250" y="2011680"/>
            <a:ext cx="2752725" cy="348424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Mean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Median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Mode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213911" y="2160372"/>
            <a:ext cx="21624" cy="3029980"/>
          </a:xfrm>
          <a:prstGeom prst="straightConnector1">
            <a:avLst/>
          </a:prstGeom>
          <a:ln w="25400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121876" y="1943100"/>
            <a:ext cx="27527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More complex calculation, </a:t>
            </a:r>
          </a:p>
          <a:p>
            <a:r>
              <a:rPr lang="en-US" dirty="0" smtClean="0"/>
              <a:t>More powerful (?),</a:t>
            </a:r>
          </a:p>
          <a:p>
            <a:r>
              <a:rPr lang="en-US" dirty="0" smtClean="0"/>
              <a:t>More familiar (?)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121876" y="4475977"/>
            <a:ext cx="27527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less complex calculation, </a:t>
            </a:r>
          </a:p>
          <a:p>
            <a:r>
              <a:rPr lang="en-US" dirty="0" smtClean="0"/>
              <a:t>less powerful (?),</a:t>
            </a:r>
          </a:p>
          <a:p>
            <a:r>
              <a:rPr lang="en-US" dirty="0" smtClean="0"/>
              <a:t>less familiar (?)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09575" y="5884545"/>
            <a:ext cx="8334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 what method to use = type of scales, data distribution, purpose, appropriateness </a:t>
            </a:r>
            <a:endParaRPr lang="en-GB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992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606060"/>
      </a:dk2>
      <a:lt2>
        <a:srgbClr val="EDEDED"/>
      </a:lt2>
      <a:accent1>
        <a:srgbClr val="FFC000"/>
      </a:accent1>
      <a:accent2>
        <a:srgbClr val="A5D028"/>
      </a:accent2>
      <a:accent3>
        <a:srgbClr val="08CC78"/>
      </a:accent3>
      <a:accent4>
        <a:srgbClr val="099BDD"/>
      </a:accent4>
      <a:accent5>
        <a:srgbClr val="828288"/>
      </a:accent5>
      <a:accent6>
        <a:srgbClr val="F56617"/>
      </a:accent6>
      <a:hlink>
        <a:srgbClr val="FF9933"/>
      </a:hlink>
      <a:folHlink>
        <a:srgbClr val="B2B2B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1D2DA32-AC8B-4194-BF85-FF4A5B40EB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TC103090430[[fn=Banded]]</Template>
  <TotalTime>303</TotalTime>
  <Words>326</Words>
  <Application>Microsoft Office PowerPoint</Application>
  <PresentationFormat>On-screen Show (4:3)</PresentationFormat>
  <Paragraphs>99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Corbel</vt:lpstr>
      <vt:lpstr>Wingdings</vt:lpstr>
      <vt:lpstr>Banded</vt:lpstr>
      <vt:lpstr> Understanding Central Tendency </vt:lpstr>
      <vt:lpstr>Why statistics?</vt:lpstr>
      <vt:lpstr>Measurement scales</vt:lpstr>
      <vt:lpstr>Central tendency</vt:lpstr>
      <vt:lpstr>Central tendency</vt:lpstr>
      <vt:lpstr>Mean</vt:lpstr>
      <vt:lpstr>Median</vt:lpstr>
      <vt:lpstr>Mode</vt:lpstr>
      <vt:lpstr>Central tendency</vt:lpstr>
      <vt:lpstr>Research questions</vt:lpstr>
      <vt:lpstr>Method</vt:lpstr>
      <vt:lpstr>Finding I: General attitudes towards the use of statistics in research studies</vt:lpstr>
      <vt:lpstr>Finding II: Knowledge and use of ‘central tendency’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Central Tendency</dc:title>
  <dc:creator>WT</dc:creator>
  <cp:lastModifiedBy>WT</cp:lastModifiedBy>
  <cp:revision>28</cp:revision>
  <dcterms:created xsi:type="dcterms:W3CDTF">2014-06-11T03:50:40Z</dcterms:created>
  <dcterms:modified xsi:type="dcterms:W3CDTF">2014-06-11T09:41:11Z</dcterms:modified>
</cp:coreProperties>
</file>